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embeddedFontLst>
    <p:embeddedFont>
      <p:font typeface="华文楷体" pitchFamily="2" charset="-122"/>
      <p:regular r:id="rId16"/>
    </p:embeddedFont>
    <p:embeddedFont>
      <p:font typeface="Calibri" pitchFamily="34" charset="0"/>
      <p:regular r:id="rId17"/>
      <p:bold r:id="rId18"/>
      <p:italic r:id="rId19"/>
      <p:boldItalic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22823;&#23398;&#33521;&#35821;PPT\unit6%20New%20Media\&#26032;&#27010;&#24565;1&#20876;u6.mp3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2130425"/>
            <a:ext cx="7990656" cy="1470025"/>
          </a:xfrm>
        </p:spPr>
        <p:txBody>
          <a:bodyPr/>
          <a:lstStyle/>
          <a:p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Section Ⅵ Promote Your Cultural-attainment</a:t>
            </a:r>
            <a:endParaRPr lang="zh-CN" altLang="en-US" dirty="0"/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96" y="548680"/>
            <a:ext cx="8964488" cy="5577483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endParaRPr lang="en-US" altLang="zh-CN" b="1" dirty="0" smtClean="0">
              <a:solidFill>
                <a:schemeClr val="accent6">
                  <a:lumMod val="50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 algn="ctr">
              <a:buNone/>
            </a:pPr>
            <a:r>
              <a:rPr lang="en-US" altLang="zh-CN" sz="6500" b="1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Photojournalism</a:t>
            </a:r>
          </a:p>
          <a:p>
            <a:pPr>
              <a:buNone/>
            </a:pPr>
            <a:r>
              <a:rPr lang="en-US" altLang="zh-CN" b="1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b="1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        Photojournalism tells a story about a particular event or incident through a single__________. This type of photography is used mainly by publications to report the ____news and it can be further classified in to four types: Documentary Photography, Street Photography, Celebrity Photography and __________Photography.</a:t>
            </a:r>
            <a:endParaRPr lang="zh-CN" altLang="zh-CN" b="1" dirty="0" smtClean="0">
              <a:solidFill>
                <a:schemeClr val="tx2">
                  <a:lumMod val="75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  <a:buNone/>
            </a:pPr>
            <a:endParaRPr lang="zh-CN" altLang="zh-CN" dirty="0" smtClean="0">
              <a:solidFill>
                <a:schemeClr val="accent6">
                  <a:lumMod val="50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  <a:buNone/>
            </a:pPr>
            <a:endParaRPr lang="zh-CN" altLang="zh-CN" dirty="0" smtClean="0">
              <a:solidFill>
                <a:schemeClr val="accent6">
                  <a:lumMod val="50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  <a:buNone/>
            </a:pPr>
            <a:endParaRPr lang="zh-CN" altLang="zh-CN" dirty="0" smtClean="0">
              <a:solidFill>
                <a:schemeClr val="accent6">
                  <a:lumMod val="50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endParaRPr lang="zh-CN" altLang="zh-CN" dirty="0" smtClean="0">
              <a:solidFill>
                <a:schemeClr val="accent6">
                  <a:lumMod val="50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endParaRPr lang="zh-CN" altLang="zh-CN" dirty="0" smtClean="0">
              <a:solidFill>
                <a:schemeClr val="accent6">
                  <a:lumMod val="50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499992" y="2924944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photograph</a:t>
            </a:r>
            <a:endParaRPr lang="zh-CN" altLang="en-US" sz="3200" b="1" i="1" dirty="0">
              <a:solidFill>
                <a:srgbClr val="FF0000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572000" y="2996952"/>
            <a:ext cx="1872208" cy="4766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Click me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51520" y="4212377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latest</a:t>
            </a:r>
            <a:endParaRPr lang="zh-CN" altLang="en-US" sz="3200" b="1" i="1" dirty="0">
              <a:solidFill>
                <a:srgbClr val="FF0000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95536" y="4221088"/>
            <a:ext cx="864096" cy="50405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Click me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716016" y="5301208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Sports</a:t>
            </a:r>
            <a:endParaRPr lang="zh-CN" altLang="en-US" sz="3200" b="1" i="1" dirty="0">
              <a:solidFill>
                <a:srgbClr val="FF0000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4644008" y="5301208"/>
            <a:ext cx="1584176" cy="50405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Click me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96" y="548680"/>
            <a:ext cx="8964488" cy="557748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en-US" altLang="zh-CN" b="1" dirty="0" smtClean="0">
              <a:solidFill>
                <a:schemeClr val="accent6">
                  <a:lumMod val="50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b="1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            These types are just some of genres which are accepted by ________photo lovers. No matter the type of photography that it is, the purpose is to have fun, and to be able to look back on our images and happiest ________in our life. And get nostalgic and learn something from life.</a:t>
            </a:r>
            <a:endParaRPr lang="zh-CN" altLang="zh-CN" b="1" dirty="0" smtClean="0">
              <a:solidFill>
                <a:schemeClr val="tx2">
                  <a:lumMod val="75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  <a:buNone/>
            </a:pPr>
            <a:endParaRPr lang="zh-CN" altLang="zh-CN" dirty="0" smtClean="0">
              <a:solidFill>
                <a:schemeClr val="accent6">
                  <a:lumMod val="50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  <a:buNone/>
            </a:pPr>
            <a:endParaRPr lang="zh-CN" altLang="zh-CN" dirty="0" smtClean="0">
              <a:solidFill>
                <a:schemeClr val="accent6">
                  <a:lumMod val="50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  <a:buNone/>
            </a:pPr>
            <a:endParaRPr lang="zh-CN" altLang="zh-CN" dirty="0" smtClean="0">
              <a:solidFill>
                <a:schemeClr val="accent6">
                  <a:lumMod val="50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endParaRPr lang="zh-CN" altLang="zh-CN" dirty="0" smtClean="0">
              <a:solidFill>
                <a:schemeClr val="accent6">
                  <a:lumMod val="50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endParaRPr lang="zh-CN" altLang="zh-CN" dirty="0" smtClean="0">
              <a:solidFill>
                <a:schemeClr val="accent6">
                  <a:lumMod val="50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411760" y="198884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universal</a:t>
            </a:r>
            <a:endParaRPr lang="zh-CN" altLang="en-US" sz="3200" b="1" i="1" dirty="0">
              <a:solidFill>
                <a:srgbClr val="FF0000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2339752" y="1988840"/>
            <a:ext cx="1584176" cy="4766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Click me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763688" y="4212377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memories</a:t>
            </a:r>
            <a:endParaRPr lang="zh-CN" altLang="en-US" sz="3200" b="1" i="1" dirty="0">
              <a:solidFill>
                <a:srgbClr val="FF0000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907704" y="4221088"/>
            <a:ext cx="1584176" cy="43204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Click me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8900" b="1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Culture</a:t>
            </a:r>
            <a:r>
              <a:rPr lang="en-US" altLang="zh-CN" b="1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 zone</a:t>
            </a:r>
            <a:endParaRPr lang="zh-CN" altLang="en-US" b="1" dirty="0">
              <a:solidFill>
                <a:schemeClr val="tx2">
                  <a:lumMod val="7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96" y="1600200"/>
            <a:ext cx="8964488" cy="49971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>
                <a:solidFill>
                  <a:schemeClr val="accent3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b="1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1.Fill in the blanks of the following translation with   </a:t>
            </a:r>
          </a:p>
          <a:p>
            <a:pPr>
              <a:buNone/>
            </a:pPr>
            <a:r>
              <a:rPr lang="en-US" altLang="zh-CN" b="1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      proper words or phrases</a:t>
            </a:r>
          </a:p>
          <a:p>
            <a:pPr>
              <a:buNone/>
            </a:pPr>
            <a:r>
              <a:rPr lang="en-US" altLang="zh-CN" b="1" dirty="0" smtClean="0">
                <a:solidFill>
                  <a:schemeClr val="tx2">
                    <a:lumMod val="75000"/>
                  </a:schemeClr>
                </a:solidFill>
              </a:rPr>
              <a:t>          </a:t>
            </a:r>
            <a:r>
              <a:rPr lang="en-US" altLang="zh-CN" b="1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World Press Photo _____________World Press Photo Foundation which is an independent, non-profit organization based in Amsterdam, Netherlands. ____________1955, the organization is known for holding the world’s largest and most prestigious annual press photography contest. </a:t>
            </a:r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067944" y="2636912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is organized by</a:t>
            </a:r>
            <a:endParaRPr lang="zh-CN" altLang="en-US" sz="3200" b="1" i="1" dirty="0">
              <a:solidFill>
                <a:srgbClr val="FF0000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139952" y="2708920"/>
            <a:ext cx="2520280" cy="50405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Click me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67544" y="4221088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Founded in</a:t>
            </a:r>
            <a:endParaRPr lang="zh-CN" altLang="en-US" sz="3200" b="1" i="1" dirty="0">
              <a:solidFill>
                <a:srgbClr val="FF0000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95536" y="4221088"/>
            <a:ext cx="2520280" cy="43204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Click me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8900" b="1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Culture</a:t>
            </a:r>
            <a:r>
              <a:rPr lang="en-US" altLang="zh-CN" b="1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 zone</a:t>
            </a:r>
            <a:endParaRPr lang="zh-CN" altLang="en-US" b="1" dirty="0">
              <a:solidFill>
                <a:schemeClr val="tx2">
                  <a:lumMod val="7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96" y="1600200"/>
            <a:ext cx="8964488" cy="49971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b="1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   1.Fill in the blanks of the following translation with   </a:t>
            </a:r>
          </a:p>
          <a:p>
            <a:pPr>
              <a:buNone/>
            </a:pPr>
            <a:r>
              <a:rPr lang="en-US" altLang="zh-CN" b="1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      proper words or phrases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b="1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          It ____________stimulate developments in photojournalism, encourage __________________</a:t>
            </a:r>
            <a:r>
              <a:rPr lang="zh-CN" altLang="en-US" b="1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b="1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, help develop high professional standards in visual journalism and promote a free and unrestricted _____________________.</a:t>
            </a:r>
            <a:endParaRPr lang="zh-CN" altLang="zh-CN" b="1" dirty="0" smtClean="0">
              <a:solidFill>
                <a:schemeClr val="tx2">
                  <a:lumMod val="75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endParaRPr lang="en-US" altLang="zh-CN" dirty="0" smtClean="0">
              <a:solidFill>
                <a:schemeClr val="accent3">
                  <a:lumMod val="50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835696" y="2916233"/>
            <a:ext cx="1656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aims to</a:t>
            </a:r>
            <a:endParaRPr lang="zh-CN" altLang="en-US" sz="3200" b="1" i="1" dirty="0">
              <a:solidFill>
                <a:srgbClr val="FF0000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547664" y="2996952"/>
            <a:ext cx="2232248" cy="43204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Click me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751512" y="3564305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the transfer of knowledge</a:t>
            </a:r>
            <a:endParaRPr lang="zh-CN" altLang="en-US" sz="3200" b="1" i="1" dirty="0">
              <a:solidFill>
                <a:srgbClr val="FF0000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004048" y="3645024"/>
            <a:ext cx="3672408" cy="4766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Click me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5733256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exchange of information</a:t>
            </a:r>
            <a:endParaRPr lang="zh-CN" altLang="en-US" sz="3200" b="1" i="1" dirty="0">
              <a:solidFill>
                <a:srgbClr val="FF0000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39552" y="5805264"/>
            <a:ext cx="3384376" cy="43204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Click me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altLang="zh-CN" b="1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2.Translate the following passage into Chinese</a:t>
            </a:r>
          </a:p>
          <a:p>
            <a:pPr>
              <a:buNone/>
            </a:pPr>
            <a:r>
              <a:rPr lang="en-US" altLang="zh-CN" b="1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zh-CN" altLang="zh-CN" b="1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中国的摄影可以追溯到</a:t>
            </a:r>
            <a:r>
              <a:rPr lang="en-US" altLang="zh-CN" b="1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19</a:t>
            </a:r>
            <a:r>
              <a:rPr lang="zh-CN" altLang="zh-CN" b="1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世纪初欧洲摄影师在澳门的到来。</a:t>
            </a:r>
            <a:r>
              <a:rPr lang="en-US" altLang="zh-CN" b="1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19</a:t>
            </a:r>
            <a:r>
              <a:rPr lang="zh-CN" altLang="zh-CN" b="1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世纪</a:t>
            </a:r>
            <a:r>
              <a:rPr lang="en-US" altLang="zh-CN" b="1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50</a:t>
            </a:r>
            <a:r>
              <a:rPr lang="zh-CN" altLang="zh-CN" b="1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年代</a:t>
            </a:r>
            <a:r>
              <a:rPr lang="en-US" altLang="zh-CN" b="1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b="1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西方摄影师们在沿海港口城市设立一些工作室。到了</a:t>
            </a:r>
            <a:r>
              <a:rPr lang="en-US" altLang="zh-CN" b="1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19</a:t>
            </a:r>
            <a:r>
              <a:rPr lang="zh-CN" altLang="zh-CN" b="1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世纪末，所有的主要城市都已经有了摄影工作室，在那里，中国的中产阶级在一些家庭场合拍摄肖像；西方和中国的摄影师记录了普通的街头生活、主要的战争以及知名人士；富裕的中国人将摄影作为一种爱好，甚至慈禧太后多次拍摄她自己的照片。二十世纪，与世界其他国家一样，中国的摄影用于娱乐和政治宣传等等。</a:t>
            </a:r>
          </a:p>
          <a:p>
            <a:pPr>
              <a:buNone/>
            </a:pPr>
            <a:endParaRPr lang="zh-CN" altLang="zh-CN" dirty="0" smtClean="0">
              <a:solidFill>
                <a:schemeClr val="accent3">
                  <a:lumMod val="50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endParaRPr lang="zh-CN" altLang="en-US" dirty="0">
              <a:solidFill>
                <a:schemeClr val="accent3">
                  <a:lumMod val="50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u6-6-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1052736"/>
            <a:ext cx="3168352" cy="2876897"/>
          </a:xfrm>
          <a:prstGeom prst="rect">
            <a:avLst/>
          </a:prstGeom>
        </p:spPr>
      </p:pic>
      <p:pic>
        <p:nvPicPr>
          <p:cNvPr id="7" name="图片 6" descr="u6-6-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37908" y="1124744"/>
            <a:ext cx="3390476" cy="2742857"/>
          </a:xfrm>
          <a:prstGeom prst="rect">
            <a:avLst/>
          </a:prstGeom>
        </p:spPr>
      </p:pic>
      <p:pic>
        <p:nvPicPr>
          <p:cNvPr id="8" name="图片 7" descr="u6-6-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43808" y="3356992"/>
            <a:ext cx="3390476" cy="2819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u6-6-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3572" y="1268760"/>
            <a:ext cx="3390476" cy="2752381"/>
          </a:xfrm>
          <a:prstGeom prst="rect">
            <a:avLst/>
          </a:prstGeom>
        </p:spPr>
      </p:pic>
      <p:pic>
        <p:nvPicPr>
          <p:cNvPr id="6" name="图片 5" descr="u6-6-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73232" y="2062333"/>
            <a:ext cx="3419048" cy="2733334"/>
          </a:xfrm>
          <a:prstGeom prst="rect">
            <a:avLst/>
          </a:prstGeom>
        </p:spPr>
      </p:pic>
      <p:pic>
        <p:nvPicPr>
          <p:cNvPr id="7" name="图片 6" descr="u6-6-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92080" y="3297478"/>
            <a:ext cx="3409524" cy="272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>
              <a:buNone/>
            </a:pPr>
            <a:r>
              <a:rPr lang="en-US" altLang="zh-CN" b="1" dirty="0" smtClean="0">
                <a:solidFill>
                  <a:schemeClr val="accent3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2.Listen to the passage and fill in the blanks.</a:t>
            </a:r>
            <a:endParaRPr lang="zh-CN" altLang="zh-CN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en-US" altLang="zh-CN" b="1" dirty="0" smtClean="0"/>
              <a:t>         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The various types of photography tell us why this much-loved art form has gained an increasingly popularity among people, either as a ___________ or as a profession. Here are some photography styles that enjoy a ____________ position in the creative industry. People with an inclination towards photography can check out some of the types of photography that also make fantastic career options.</a:t>
            </a:r>
            <a:endParaRPr lang="zh-CN" altLang="zh-CN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endParaRPr lang="zh-CN" altLang="en-US" dirty="0"/>
          </a:p>
        </p:txBody>
      </p:sp>
      <p:pic>
        <p:nvPicPr>
          <p:cNvPr id="4" name="新概念1册u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67544" y="603920"/>
            <a:ext cx="304800" cy="304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31640" y="2420888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hobby</a:t>
            </a:r>
            <a:r>
              <a:rPr lang="en-US" altLang="zh-CN" sz="3200" b="1" i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3200" b="1" i="1" dirty="0">
              <a:solidFill>
                <a:srgbClr val="0070C0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971600" y="2492896"/>
            <a:ext cx="2088232" cy="43204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Click me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012160" y="2924944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prominent</a:t>
            </a:r>
            <a:endParaRPr lang="zh-CN" altLang="en-US" sz="3200" b="1" i="1" dirty="0">
              <a:solidFill>
                <a:srgbClr val="FF0000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940152" y="2996952"/>
            <a:ext cx="2304256" cy="43204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Click me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01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pPr algn="ctr">
              <a:buNone/>
            </a:pPr>
            <a:endParaRPr lang="en-US" altLang="zh-CN" b="1" dirty="0" smtClean="0">
              <a:solidFill>
                <a:schemeClr val="accent6">
                  <a:lumMod val="50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 algn="ctr">
              <a:buNone/>
            </a:pPr>
            <a:r>
              <a:rPr lang="en-US" altLang="zh-CN" sz="6000" b="1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Fashion Photography</a:t>
            </a:r>
            <a:endParaRPr lang="zh-CN" altLang="zh-CN" sz="6000" dirty="0" smtClean="0">
              <a:solidFill>
                <a:schemeClr val="tx2">
                  <a:lumMod val="75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en-US" altLang="zh-CN" dirty="0" smtClean="0"/>
              <a:t>         </a:t>
            </a:r>
          </a:p>
          <a:p>
            <a:pPr>
              <a:buNone/>
            </a:pPr>
            <a:r>
              <a:rPr lang="en-US" altLang="zh-CN" dirty="0" smtClean="0">
                <a:solidFill>
                  <a:schemeClr val="accent6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          </a:t>
            </a:r>
            <a:r>
              <a:rPr lang="en-US" altLang="zh-CN" b="1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Photographs are one of the most effective ways of communication in the world of ______. Here, photography is used to bring attention to the clothes and __________.</a:t>
            </a:r>
            <a:endParaRPr lang="zh-CN" altLang="zh-CN" b="1" dirty="0" smtClean="0">
              <a:solidFill>
                <a:schemeClr val="tx2">
                  <a:lumMod val="75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092280" y="3284984"/>
            <a:ext cx="1512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fashion</a:t>
            </a:r>
            <a:endParaRPr lang="zh-CN" altLang="en-US" sz="3200" b="1" i="1" dirty="0">
              <a:solidFill>
                <a:srgbClr val="FF0000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7164288" y="3356992"/>
            <a:ext cx="1296144" cy="43204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Click me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347864" y="4221088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accessories</a:t>
            </a:r>
            <a:endParaRPr lang="zh-CN" altLang="en-US" sz="3200" b="1" i="1" dirty="0">
              <a:solidFill>
                <a:srgbClr val="FF0000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419872" y="4365104"/>
            <a:ext cx="1728192" cy="4046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Click me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pPr algn="ctr">
              <a:buNone/>
            </a:pPr>
            <a:endParaRPr lang="en-US" altLang="zh-CN" b="1" dirty="0" smtClean="0">
              <a:solidFill>
                <a:schemeClr val="accent6">
                  <a:lumMod val="50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 algn="ctr">
              <a:buNone/>
            </a:pPr>
            <a:r>
              <a:rPr lang="en-US" altLang="zh-CN" sz="6000" b="1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Advertising Photography</a:t>
            </a:r>
          </a:p>
          <a:p>
            <a:pPr>
              <a:buNone/>
            </a:pPr>
            <a:r>
              <a:rPr lang="en-US" altLang="zh-CN" b="1" dirty="0" smtClean="0">
                <a:solidFill>
                  <a:schemeClr val="tx2">
                    <a:lumMod val="75000"/>
                  </a:schemeClr>
                </a:solidFill>
              </a:rPr>
              <a:t>         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b="1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        It is all about creating the right environment to _______ the product to be advertised. These photographs are always planned in coordination with the __________firm.</a:t>
            </a:r>
            <a:endParaRPr lang="zh-CN" altLang="zh-CN" b="1" dirty="0" smtClean="0">
              <a:solidFill>
                <a:schemeClr val="tx2">
                  <a:lumMod val="75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endParaRPr lang="zh-CN" altLang="zh-CN" dirty="0" smtClean="0">
              <a:solidFill>
                <a:schemeClr val="accent6">
                  <a:lumMod val="50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259632" y="3636313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highlight </a:t>
            </a:r>
            <a:endParaRPr lang="zh-CN" altLang="en-US" sz="3200" b="1" i="1" dirty="0">
              <a:solidFill>
                <a:srgbClr val="FF0000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259632" y="3744416"/>
            <a:ext cx="1440160" cy="4046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Click me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195736" y="5085184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advertising</a:t>
            </a:r>
            <a:endParaRPr lang="zh-CN" altLang="en-US" sz="3200" b="1" i="1" dirty="0">
              <a:solidFill>
                <a:srgbClr val="FF0000"/>
              </a:solidFill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2267744" y="5157192"/>
            <a:ext cx="2016224" cy="43204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Click me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48680"/>
            <a:ext cx="8686800" cy="5577483"/>
          </a:xfrm>
        </p:spPr>
        <p:txBody>
          <a:bodyPr/>
          <a:lstStyle/>
          <a:p>
            <a:pPr algn="ctr">
              <a:buNone/>
            </a:pPr>
            <a:endParaRPr lang="en-US" altLang="zh-CN" b="1" dirty="0" smtClean="0">
              <a:solidFill>
                <a:schemeClr val="accent6">
                  <a:lumMod val="50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 algn="ctr">
              <a:buNone/>
            </a:pPr>
            <a:r>
              <a:rPr lang="en-US" altLang="zh-CN" sz="6000" b="1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Still Life Photography</a:t>
            </a:r>
            <a:r>
              <a:rPr lang="en-US" altLang="zh-CN" dirty="0" smtClean="0">
                <a:solidFill>
                  <a:schemeClr val="tx2">
                    <a:lumMod val="75000"/>
                  </a:schemeClr>
                </a:solidFill>
              </a:rPr>
              <a:t>         </a:t>
            </a:r>
          </a:p>
          <a:p>
            <a:pPr>
              <a:buNone/>
            </a:pPr>
            <a:r>
              <a:rPr lang="en-US" altLang="zh-CN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b="1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           Still life photography is all about capturing ______ on camera that are deliberately ______          together to create a particular composition.</a:t>
            </a:r>
            <a:endParaRPr lang="zh-CN" altLang="zh-CN" b="1" dirty="0" smtClean="0">
              <a:solidFill>
                <a:schemeClr val="tx2">
                  <a:lumMod val="75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endParaRPr lang="zh-CN" altLang="zh-CN" b="1" dirty="0" smtClean="0">
              <a:solidFill>
                <a:schemeClr val="tx2">
                  <a:lumMod val="75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endParaRPr lang="zh-CN" altLang="zh-CN" dirty="0" smtClean="0">
              <a:solidFill>
                <a:schemeClr val="accent6">
                  <a:lumMod val="50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27584" y="3645024"/>
            <a:ext cx="1512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objects </a:t>
            </a:r>
            <a:endParaRPr lang="zh-CN" altLang="en-US" sz="3200" b="1" i="1" dirty="0">
              <a:solidFill>
                <a:srgbClr val="FF0000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827584" y="3717032"/>
            <a:ext cx="1368152" cy="50405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Click me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020272" y="3645024"/>
            <a:ext cx="1656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grouped</a:t>
            </a:r>
            <a:endParaRPr lang="zh-CN" altLang="en-US" sz="3200" b="1" i="1" dirty="0">
              <a:solidFill>
                <a:srgbClr val="FF0000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7092280" y="3789040"/>
            <a:ext cx="1368152" cy="4046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Click me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48680"/>
            <a:ext cx="8686800" cy="5577483"/>
          </a:xfrm>
        </p:spPr>
        <p:txBody>
          <a:bodyPr/>
          <a:lstStyle/>
          <a:p>
            <a:pPr algn="ctr">
              <a:buNone/>
            </a:pPr>
            <a:endParaRPr lang="en-US" altLang="zh-CN" b="1" dirty="0" smtClean="0">
              <a:solidFill>
                <a:schemeClr val="accent6">
                  <a:lumMod val="50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 algn="ctr">
              <a:buNone/>
            </a:pPr>
            <a:r>
              <a:rPr lang="en-US" altLang="zh-CN" sz="6000" b="1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Nature Photography</a:t>
            </a:r>
            <a:r>
              <a:rPr lang="en-US" altLang="zh-CN" b="1" dirty="0" smtClean="0">
                <a:solidFill>
                  <a:schemeClr val="tx2">
                    <a:lumMod val="75000"/>
                  </a:schemeClr>
                </a:solidFill>
              </a:rPr>
              <a:t>      </a:t>
            </a:r>
          </a:p>
          <a:p>
            <a:pPr>
              <a:buNone/>
            </a:pPr>
            <a:r>
              <a:rPr lang="en-US" altLang="zh-CN" b="1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b="1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       Nature photography refers to a wide _____of photography taken outdoors and devoted to displaying _______elements such as </a:t>
            </a:r>
            <a:r>
              <a:rPr lang="en-US" altLang="zh-CN" b="1" u="sng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                 </a:t>
            </a:r>
            <a:r>
              <a:rPr lang="en-US" altLang="zh-CN" b="1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, wildlife and plants. </a:t>
            </a:r>
            <a:endParaRPr lang="zh-CN" altLang="zh-CN" b="1" dirty="0" smtClean="0">
              <a:solidFill>
                <a:schemeClr val="tx2">
                  <a:lumMod val="75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  <a:buNone/>
            </a:pPr>
            <a:endParaRPr lang="zh-CN" altLang="zh-CN" dirty="0" smtClean="0">
              <a:solidFill>
                <a:schemeClr val="accent6">
                  <a:lumMod val="50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endParaRPr lang="zh-CN" altLang="zh-CN" dirty="0" smtClean="0">
              <a:solidFill>
                <a:schemeClr val="accent6">
                  <a:lumMod val="50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endParaRPr lang="zh-CN" altLang="zh-CN" dirty="0" smtClean="0">
              <a:solidFill>
                <a:schemeClr val="accent6">
                  <a:lumMod val="50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020272" y="2852936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range </a:t>
            </a:r>
            <a:endParaRPr lang="zh-CN" altLang="en-US" sz="3200" b="1" i="1" dirty="0">
              <a:solidFill>
                <a:srgbClr val="FF0000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7020272" y="3068960"/>
            <a:ext cx="1080120" cy="3600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Click me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555776" y="4365104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natural</a:t>
            </a:r>
            <a:endParaRPr lang="zh-CN" altLang="en-US" sz="3200" b="1" i="1" dirty="0">
              <a:solidFill>
                <a:srgbClr val="FF0000"/>
              </a:solidFill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2483768" y="4437112"/>
            <a:ext cx="1368152" cy="4766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Click me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6660232" y="4365104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landscapes</a:t>
            </a:r>
            <a:endParaRPr lang="zh-CN" altLang="en-US" sz="3200" b="1" i="1" dirty="0">
              <a:solidFill>
                <a:srgbClr val="FF0000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6732240" y="4437112"/>
            <a:ext cx="1728192" cy="43204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Click me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548680"/>
            <a:ext cx="8964488" cy="5577483"/>
          </a:xfrm>
        </p:spPr>
        <p:txBody>
          <a:bodyPr/>
          <a:lstStyle/>
          <a:p>
            <a:pPr algn="ctr">
              <a:buNone/>
            </a:pPr>
            <a:endParaRPr lang="en-US" altLang="zh-CN" b="1" dirty="0" smtClean="0">
              <a:solidFill>
                <a:schemeClr val="accent6">
                  <a:lumMod val="50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 algn="ctr">
              <a:buNone/>
            </a:pPr>
            <a:r>
              <a:rPr lang="en-US" altLang="zh-CN" sz="6000" b="1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Portrait Photography</a:t>
            </a:r>
          </a:p>
          <a:p>
            <a:pPr>
              <a:buNone/>
            </a:pPr>
            <a:r>
              <a:rPr lang="en-US" altLang="zh-CN" b="1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b="1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     In this case, the photographer should be skilled in ______ children to capture their happiest moments! These types of photographs are used for advertising purposes or for ________reasons.</a:t>
            </a:r>
            <a:endParaRPr lang="zh-CN" altLang="zh-CN" b="1" dirty="0" smtClean="0">
              <a:solidFill>
                <a:schemeClr val="tx2">
                  <a:lumMod val="75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  <a:buNone/>
            </a:pPr>
            <a:endParaRPr lang="zh-CN" altLang="zh-CN" dirty="0" smtClean="0">
              <a:solidFill>
                <a:schemeClr val="accent6">
                  <a:lumMod val="50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  <a:buNone/>
            </a:pPr>
            <a:endParaRPr lang="zh-CN" altLang="zh-CN" dirty="0" smtClean="0">
              <a:solidFill>
                <a:schemeClr val="accent6">
                  <a:lumMod val="50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endParaRPr lang="zh-CN" altLang="zh-CN" dirty="0" smtClean="0">
              <a:solidFill>
                <a:schemeClr val="accent6">
                  <a:lumMod val="50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endParaRPr lang="zh-CN" altLang="zh-CN" dirty="0" smtClean="0">
              <a:solidFill>
                <a:schemeClr val="accent6">
                  <a:lumMod val="50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67544" y="3573016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amusing </a:t>
            </a:r>
            <a:endParaRPr lang="zh-CN" altLang="en-US" sz="3200" b="1" i="1" dirty="0">
              <a:solidFill>
                <a:srgbClr val="FF0000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11560" y="3645024"/>
            <a:ext cx="1296144" cy="43204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Click me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3131840" y="5085184"/>
            <a:ext cx="1656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personal</a:t>
            </a:r>
            <a:endParaRPr lang="zh-CN" altLang="en-US" sz="3200" b="1" i="1" dirty="0">
              <a:solidFill>
                <a:srgbClr val="FF0000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3131840" y="5085184"/>
            <a:ext cx="1512168" cy="50405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Click me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651</Words>
  <Application>Microsoft Office PowerPoint</Application>
  <PresentationFormat>全屏显示(4:3)</PresentationFormat>
  <Paragraphs>99</Paragraphs>
  <Slides>14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Arial</vt:lpstr>
      <vt:lpstr>宋体</vt:lpstr>
      <vt:lpstr>华文楷体</vt:lpstr>
      <vt:lpstr>Calibri</vt:lpstr>
      <vt:lpstr>Office 主题</vt:lpstr>
      <vt:lpstr>Section Ⅵ Promote Your Cultural-attainment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Culture zone</vt:lpstr>
      <vt:lpstr>Culture zone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Ⅳ Express Your Idea</dc:title>
  <dc:creator>Administrator</dc:creator>
  <cp:lastModifiedBy>Windows</cp:lastModifiedBy>
  <cp:revision>33</cp:revision>
  <dcterms:created xsi:type="dcterms:W3CDTF">2015-06-11T01:58:01Z</dcterms:created>
  <dcterms:modified xsi:type="dcterms:W3CDTF">2015-08-21T05:51:26Z</dcterms:modified>
</cp:coreProperties>
</file>